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9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073DB02-6604-438A-A07B-6617D7E3D845}" name="ARTIK 교육 키트 소개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542"/>
    <p:restoredTop sz="91832"/>
  </p:normalViewPr>
  <p:slideViewPr>
    <p:cSldViewPr>
      <p:cViewPr>
        <p:scale>
          <a:sx n="90" d="100"/>
          <a:sy n="90" d="100"/>
        </p:scale>
        <p:origin x="1884" y="114"/>
      </p:cViewPr>
      <p:guideLst>
        <p:guide orient="horz" pos="2155"/>
        <p:guide pos="2878"/>
      </p:guideLst>
    </p:cSldViewPr>
  </p:slideViewPr>
  <p:outlineViewPr>
    <p:cViewPr>
      <p:scale>
        <a:sx n="33" d="100"/>
        <a:sy n="33" d="100"/>
      </p:scale>
      <p:origin x="0" y="1352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3120" y="84"/>
      </p:cViewPr>
      <p:guideLst>
        <p:guide orient="horz" pos="3127"/>
        <p:guide pos="2140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presProps" Target="presProps.xml"  /><Relationship Id="rId3" Type="http://schemas.openxmlformats.org/officeDocument/2006/relationships/handoutMaster" Target="handoutMasters/handoutMaster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58" tIns="47779" rIns="95558" bIns="47779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9E3F67C-18C6-4B13-A72F-83EAAB7E0202}" type="datetime1">
              <a:rPr lang="ko-KR" altLang="en-US"/>
              <a:pPr lvl="0">
                <a:defRPr lang="ko-KR" altLang="en-US"/>
              </a:pPr>
              <a:t>2020-08-07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8" tIns="47779" rIns="95558" bIns="47779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58" tIns="47779" rIns="95558" bIns="47779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l">
              <a:defRPr sz="13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58" tIns="47779" rIns="95558" bIns="47779" anchor="b"/>
          <a:lstStyle>
            <a:lvl1pPr algn="r">
              <a:defRPr sz="1300"/>
            </a:lvl1pPr>
          </a:lstStyle>
          <a:p>
            <a:pPr lvl="0">
              <a:defRPr lang="ko-KR" altLang="en-US"/>
            </a:pPr>
            <a:fld id="{9A728CAD-2C59-4DFF-A088-477E0F0281F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 b="1"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643710"/>
            <a:ext cx="2133600" cy="476250"/>
          </a:xfrm>
          <a:ln/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0773E7B7-9464-4F47-A6B8-52C2F2DAF3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2E6F3-DA07-4CBD-8E3D-06FB7CC6AF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 descr="마스터 텍스트 스타일을 편집합니다&#10;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1757162"/>
          </a:xfrm>
          <a:prstGeom prst="rect">
            <a:avLst/>
          </a:prstGeom>
          <a:noFill/>
          <a:ln w="3175" cap="sq">
            <a:noFill/>
            <a:miter lim="800000"/>
          </a:ln>
        </p:spPr>
        <p:txBody>
          <a:bodyPr wrap="square" lIns="252000" tIns="180000" rIns="180000" bIns="216000">
            <a:spAutoFit/>
          </a:bodyPr>
          <a:lstStyle>
            <a:lvl1pPr>
              <a:buSzPct val="11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buSzPct val="110000"/>
              <a:buFont typeface="맑은 고딕" pitchFamily="50" charset="-127"/>
              <a:buChar char="-"/>
              <a:defRPr sz="1600" b="0">
                <a:latin typeface="+mn-ea"/>
                <a:ea typeface="+mn-ea"/>
              </a:defRPr>
            </a:lvl2pPr>
            <a:lvl3pPr>
              <a:buSzPct val="110000"/>
              <a:buFont typeface="Arial" pitchFamily="34" charset="0"/>
              <a:buChar char="•"/>
              <a:defRPr sz="1400" b="0">
                <a:latin typeface="+mn-ea"/>
                <a:ea typeface="+mn-ea"/>
              </a:defRPr>
            </a:lvl3pPr>
            <a:lvl4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4pPr>
            <a:lvl5pPr>
              <a:buSzPct val="110000"/>
              <a:buFont typeface="맑은 고딕" pitchFamily="50" charset="-127"/>
              <a:buChar char="-"/>
              <a:defRPr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46692-24E9-4674-B93B-576E2BFF91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429288"/>
          </a:xfrm>
        </p:spPr>
        <p:txBody>
          <a:bodyPr/>
          <a:lstStyle>
            <a:lvl1pPr>
              <a:buSzPct val="100000"/>
              <a:buFont typeface="맑은 고딕" pitchFamily="50" charset="-127"/>
              <a:buChar char="■"/>
              <a:defRPr sz="20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2913" indent="-171450">
              <a:buFont typeface="Wingdings" panose="05000000000000000000" pitchFamily="2" charset="2"/>
              <a:buChar char="§"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15963" indent="-182563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987425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8400" indent="-180975"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261912"/>
          </a:xfrm>
          <a:ln/>
        </p:spPr>
        <p:txBody>
          <a:bodyPr/>
          <a:lstStyle>
            <a:lvl1pPr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BE0D0235-28D0-413C-9640-A822541E3BF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-2231" y="1"/>
            <a:ext cx="792088" cy="777288"/>
          </a:xfr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ABDD7-8F80-41E7-A756-A5EBDE4F17F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4282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271463" indent="185738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281518" cy="5643602"/>
          </a:xfrm>
        </p:spPr>
        <p:txBody>
          <a:bodyPr/>
          <a:lstStyle>
            <a:lvl1pPr>
              <a:buFont typeface="맑은 고딕" pitchFamily="50" charset="-127"/>
              <a:buChar char="■"/>
              <a:defRPr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2438" indent="-180975"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2pPr>
            <a:lvl3pPr marL="712788" indent="-169863">
              <a:defRPr sz="1200">
                <a:latin typeface="맑은 고딕" pitchFamily="50" charset="-127"/>
                <a:ea typeface="맑은 고딕" pitchFamily="50" charset="-127"/>
              </a:defRPr>
            </a:lvl3pPr>
            <a:lvl4pPr marL="984250" indent="-180975">
              <a:defRPr sz="1100">
                <a:latin typeface="맑은 고딕" pitchFamily="50" charset="-127"/>
                <a:ea typeface="맑은 고딕" pitchFamily="50" charset="-127"/>
              </a:defRPr>
            </a:lvl4pPr>
            <a:lvl5pPr marL="1165225" indent="-180975">
              <a:defRPr sz="1100">
                <a:latin typeface="맑은 고딕" pitchFamily="50" charset="-127"/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-2231" y="-8525"/>
            <a:ext cx="792088" cy="785813"/>
          </a:xfrm>
          <a:prstGeom prst="rect">
            <a:avLst/>
          </a:prstGeom>
          <a:solidFill>
            <a:schemeClr val="tx1">
              <a:alpha val="4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09900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9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5677" y="173813"/>
            <a:ext cx="774180" cy="374867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100" b="1">
                <a:solidFill>
                  <a:schemeClr val="bg1"/>
                </a:solidFill>
              </a:defRPr>
            </a:lvl2pPr>
            <a:lvl3pPr>
              <a:defRPr sz="1100" b="1">
                <a:solidFill>
                  <a:schemeClr val="bg1"/>
                </a:solidFill>
              </a:defRPr>
            </a:lvl3pPr>
            <a:lvl4pPr>
              <a:defRPr sz="1100" b="1">
                <a:solidFill>
                  <a:schemeClr val="bg1"/>
                </a:solidFill>
              </a:defRPr>
            </a:lvl4pPr>
            <a:lvl5pPr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27584" y="131762"/>
            <a:ext cx="8072050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04050" y="6596088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B5B0E-B2EE-4026-91D2-3F0A73BA2D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ECE75-D41B-41E3-9609-5B0132B1CEB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3349B-15B6-4A26-9046-596EF77ABF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4366" y="131762"/>
            <a:ext cx="8655268" cy="511156"/>
          </a:xfrm>
          <a:prstGeom prst="rect">
            <a:avLst/>
          </a:prstGeom>
        </p:spPr>
        <p:txBody>
          <a:bodyPr/>
          <a:lstStyle>
            <a:lvl1pPr>
              <a:defRPr sz="32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CA875-A60D-48A2-85C4-4C78FC439CE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435A5-4FF9-43F7-8351-FC32E31C4C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theme" Target="../theme/theme1.xml"  /><Relationship Id="rId24" Type="http://schemas.openxmlformats.org/officeDocument/2006/relationships/image" Target="../media/image2.pn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754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0405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1"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66BCB61B-2C49-4EA3-8216-15EA9905C6BA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75493" name="Rectangle 5"/>
          <p:cNvSpPr>
            <a:spLocks noChangeArrowheads="1"/>
          </p:cNvSpPr>
          <p:nvPr/>
        </p:nvSpPr>
        <p:spPr bwMode="auto">
          <a:xfrm>
            <a:off x="0" y="-11113"/>
            <a:ext cx="9142413" cy="790576"/>
          </a:xfrm>
          <a:prstGeom prst="rect">
            <a:avLst/>
          </a:prstGeom>
          <a:gradFill rotWithShape="1">
            <a:gsLst>
              <a:gs pos="0">
                <a:srgbClr val="284F9E"/>
              </a:gs>
              <a:gs pos="100000">
                <a:srgbClr val="284F9E">
                  <a:gamma/>
                  <a:tint val="82353"/>
                  <a:invGamma/>
                </a:srgbClr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525344"/>
            <a:ext cx="899592" cy="264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archive.ics.uci.edu/ml/datasets/iris" TargetMode="External"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3568" y="2130425"/>
            <a:ext cx="7772400" cy="194664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딥러닝 구현</a:t>
            </a:r>
            <a:br>
              <a:rPr lang="en-US" altLang="ko-KR" sz="1800"/>
            </a:br>
            <a:br>
              <a:rPr lang="en-US" altLang="ko-KR" sz="1800"/>
            </a:br>
            <a:r>
              <a:rPr lang="en-US" altLang="ko-KR" sz="1800"/>
              <a:t>20</a:t>
            </a:r>
            <a:r>
              <a:rPr lang="ko-KR" altLang="en-US" sz="1800"/>
              <a:t>20</a:t>
            </a:r>
            <a:r>
              <a:rPr lang="en-US" altLang="ko-KR" sz="1800"/>
              <a:t>.</a:t>
            </a:r>
            <a:r>
              <a:rPr lang="ko-KR" altLang="en-US" sz="1800"/>
              <a:t> 08</a:t>
            </a:r>
            <a:r>
              <a:rPr lang="en-US" altLang="ko-KR" sz="1800"/>
              <a:t>. </a:t>
            </a:r>
            <a:r>
              <a:rPr lang="ko-KR" altLang="en-US" sz="1800"/>
              <a:t>07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하이퍼 파라미터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142619" y="1952836"/>
            <a:ext cx="6858762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초기 파라미터들의 값을 신경망에 맞도록 최적화</a:t>
            </a:r>
          </a:p>
        </p:txBody>
      </p:sp>
      <p:sp>
        <p:nvSpPr>
          <p:cNvPr id="262" name="직사각형 261"/>
          <p:cNvSpPr/>
          <p:nvPr/>
        </p:nvSpPr>
        <p:spPr>
          <a:xfrm>
            <a:off x="3167844" y="4905164"/>
            <a:ext cx="5760640" cy="129614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설정해야 하는 파라미터 : 뉴런 수, 각 뉴런의 학습률 등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규제화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142619" y="1952836"/>
            <a:ext cx="6858762" cy="10081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가중치를 제한을 둬서 극단적인 값이 되도록해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국소 최적해에 빠지는 것을 방지</a:t>
            </a:r>
          </a:p>
        </p:txBody>
      </p:sp>
      <p:grpSp>
        <p:nvGrpSpPr>
          <p:cNvPr id="266" name="그룹 265"/>
          <p:cNvGrpSpPr/>
          <p:nvPr/>
        </p:nvGrpSpPr>
        <p:grpSpPr>
          <a:xfrm>
            <a:off x="2915816" y="3537012"/>
            <a:ext cx="3312368" cy="627069"/>
            <a:chOff x="1007604" y="3609020"/>
            <a:chExt cx="3312368" cy="627069"/>
          </a:xfrm>
        </p:grpSpPr>
        <p:pic>
          <p:nvPicPr>
            <p:cNvPr id="263" name="그림 262"/>
            <p:cNvPicPr>
              <a:picLocks noChangeAspect="1"/>
            </p:cNvPicPr>
            <p:nvPr/>
          </p:nvPicPr>
          <p:blipFill rotWithShape="1">
            <a:blip r:embed="rId2"/>
            <a:srcRect l="27160" t="52800" r="63390" b="39500"/>
            <a:stretch>
              <a:fillRect/>
            </a:stretch>
          </p:blipFill>
          <p:spPr>
            <a:xfrm>
              <a:off x="1007604" y="3609020"/>
              <a:ext cx="1368152" cy="627069"/>
            </a:xfrm>
            <a:prstGeom prst="rect">
              <a:avLst/>
            </a:prstGeom>
          </p:spPr>
        </p:pic>
        <p:cxnSp>
          <p:nvCxnSpPr>
            <p:cNvPr id="264" name="직선 화살표 연결선 263"/>
            <p:cNvCxnSpPr>
              <a:stCxn id="263" idx="3"/>
              <a:endCxn id="265" idx="1"/>
            </p:cNvCxnSpPr>
            <p:nvPr/>
          </p:nvCxnSpPr>
          <p:spPr>
            <a:xfrm>
              <a:off x="2375756" y="3922554"/>
              <a:ext cx="864096" cy="45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tailEnd type="arrow"/>
            </a:ln>
            <a:effectLst/>
          </p:spPr>
        </p:cxnSp>
        <p:pic>
          <p:nvPicPr>
            <p:cNvPr id="265" name="그림 264"/>
            <p:cNvPicPr>
              <a:picLocks noChangeAspect="1"/>
            </p:cNvPicPr>
            <p:nvPr/>
          </p:nvPicPr>
          <p:blipFill rotWithShape="1">
            <a:blip r:embed="rId3"/>
            <a:srcRect l="18500" t="62600" r="74410" b="32500"/>
            <a:stretch>
              <a:fillRect/>
            </a:stretch>
          </p:blipFill>
          <p:spPr>
            <a:xfrm>
              <a:off x="3239852" y="3717032"/>
              <a:ext cx="1080120" cy="420046"/>
            </a:xfrm>
            <a:prstGeom prst="rect">
              <a:avLst/>
            </a:prstGeom>
          </p:spPr>
        </p:pic>
      </p:grpSp>
      <p:pic>
        <p:nvPicPr>
          <p:cNvPr id="267" name="그림 266"/>
          <p:cNvPicPr>
            <a:picLocks noChangeAspect="1"/>
          </p:cNvPicPr>
          <p:nvPr/>
        </p:nvPicPr>
        <p:blipFill rotWithShape="1">
          <a:blip r:embed="rId4"/>
          <a:srcRect l="21540" t="22700" r="58270" b="52800"/>
          <a:stretch>
            <a:fillRect/>
          </a:stretch>
        </p:blipFill>
        <p:spPr>
          <a:xfrm>
            <a:off x="971600" y="4221088"/>
            <a:ext cx="2880319" cy="1965818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4"/>
          <a:srcRect l="21650" t="54900" r="58270" b="20600"/>
          <a:stretch>
            <a:fillRect/>
          </a:stretch>
        </p:blipFill>
        <p:spPr>
          <a:xfrm>
            <a:off x="4824028" y="4185084"/>
            <a:ext cx="2952327" cy="2026107"/>
          </a:xfrm>
          <a:prstGeom prst="rect">
            <a:avLst/>
          </a:prstGeom>
        </p:spPr>
      </p:pic>
      <p:cxnSp>
        <p:nvCxnSpPr>
          <p:cNvPr id="269" name="직선 화살표 연결선 268"/>
          <p:cNvCxnSpPr>
            <a:stCxn id="267" idx="3"/>
            <a:endCxn id="268" idx="1"/>
          </p:cNvCxnSpPr>
          <p:nvPr/>
        </p:nvCxnSpPr>
        <p:spPr>
          <a:xfrm flipV="1">
            <a:off x="3851920" y="5198137"/>
            <a:ext cx="972108" cy="58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가중치 초깃값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12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142619" y="1952836"/>
            <a:ext cx="6858762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초깃값이 너무 크면 </a:t>
            </a:r>
            <a:r>
              <a:rPr lang="ko-KR" altLang="en-US" sz="2400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국소최적해 함정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초깃값이 0이면 신경망 </a:t>
            </a:r>
            <a:r>
              <a:rPr lang="ko-KR" altLang="en-US" sz="2400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표현력 삭제</a:t>
            </a:r>
          </a:p>
        </p:txBody>
      </p:sp>
      <p:cxnSp>
        <p:nvCxnSpPr>
          <p:cNvPr id="262" name="직선 화살표 연결선 261"/>
          <p:cNvCxnSpPr>
            <a:stCxn id="261" idx="2"/>
            <a:endCxn id="263" idx="0"/>
          </p:cNvCxnSpPr>
          <p:nvPr/>
        </p:nvCxnSpPr>
        <p:spPr>
          <a:xfrm rot="16200000" flipH="1">
            <a:off x="4193958" y="3699030"/>
            <a:ext cx="75608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3" name="직사각형 262"/>
          <p:cNvSpPr/>
          <p:nvPr/>
        </p:nvSpPr>
        <p:spPr>
          <a:xfrm>
            <a:off x="1142619" y="4077072"/>
            <a:ext cx="6858762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평균이 0이고 표준편차가 0.01인 값으로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무작위 설정 추천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조기 종료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13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142619" y="1952836"/>
            <a:ext cx="6858762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학습을 도중에 중단 시킴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(오차가 줄지 않고 과적합이 발생한 경우)</a:t>
            </a:r>
          </a:p>
        </p:txBody>
      </p:sp>
      <p:cxnSp>
        <p:nvCxnSpPr>
          <p:cNvPr id="262" name="직선 화살표 연결선 261"/>
          <p:cNvCxnSpPr>
            <a:stCxn id="261" idx="2"/>
            <a:endCxn id="263" idx="0"/>
          </p:cNvCxnSpPr>
          <p:nvPr/>
        </p:nvCxnSpPr>
        <p:spPr>
          <a:xfrm rot="16200000" flipH="1">
            <a:off x="4193958" y="3699030"/>
            <a:ext cx="75608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3" name="직사각형 262"/>
          <p:cNvSpPr/>
          <p:nvPr/>
        </p:nvSpPr>
        <p:spPr>
          <a:xfrm>
            <a:off x="1142619" y="4077072"/>
            <a:ext cx="6858762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경우에 따라 문제가 발생하다가 해결될 수도 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있으니 </a:t>
            </a:r>
            <a:r>
              <a:rPr lang="ko-KR" altLang="en-US" sz="24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신중하게 결정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드롭 아웃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151620" y="1952836"/>
            <a:ext cx="6858762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 이외의 뉴런들을 일정한 확률로 무작위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삭제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하는 방법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262" name="직선 화살표 연결선 261"/>
          <p:cNvCxnSpPr>
            <a:stCxn id="261" idx="2"/>
            <a:endCxn id="263" idx="0"/>
          </p:cNvCxnSpPr>
          <p:nvPr/>
        </p:nvCxnSpPr>
        <p:spPr>
          <a:xfrm rot="16200000" flipH="1">
            <a:off x="4221215" y="3680774"/>
            <a:ext cx="720080" cy="5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3" name="직사각형 262"/>
          <p:cNvSpPr/>
          <p:nvPr/>
        </p:nvSpPr>
        <p:spPr>
          <a:xfrm>
            <a:off x="0" y="4041068"/>
            <a:ext cx="9163018" cy="1368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적은 계산량</a:t>
            </a: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으로 성능향상</a:t>
            </a:r>
            <a:endParaRPr lang="ko-KR" altLang="en-US" sz="2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규모가 작아져도 자동으로 여러 모형을 조합해 </a:t>
            </a:r>
            <a:r>
              <a:rPr lang="ko-KR" altLang="en-US" sz="24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표현력은 유지</a:t>
            </a:r>
            <a:endParaRPr lang="ko-KR" altLang="en-US" sz="24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64" name=""/>
          <p:cNvPicPr>
            <a:picLocks noChangeAspect="1"/>
          </p:cNvPicPr>
          <p:nvPr/>
        </p:nvPicPr>
        <p:blipFill rotWithShape="1">
          <a:blip r:embed="rId2"/>
          <a:srcRect l="35430" t="55600" r="35830" b="24100"/>
          <a:stretch>
            <a:fillRect/>
          </a:stretch>
        </p:blipFill>
        <p:spPr>
          <a:xfrm>
            <a:off x="1439652" y="2452453"/>
            <a:ext cx="6264696" cy="248871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bldLvl="0" animBg="1" autoUpdate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붓꽃 품종 분류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15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붓꽃 품종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16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88" name="직사각형 287"/>
          <p:cNvSpPr/>
          <p:nvPr/>
        </p:nvSpPr>
        <p:spPr>
          <a:xfrm>
            <a:off x="1565666" y="1052736"/>
            <a:ext cx="6012668" cy="14401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  <a:hlinkClick r:id="rId2"/>
              </a:rPr>
              <a:t>http:</a:t>
            </a:r>
            <a:r>
              <a:rPr lang="ko-KR" altLang="en-US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  <a:hlinkClick r:id="rId2"/>
              </a:rPr>
              <a:t>//</a:t>
            </a:r>
            <a:r>
              <a:rPr lang="en-US" altLang="ko-KR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  <a:hlinkClick r:id="rId2"/>
              </a:rPr>
              <a:t>archive.ics.uci.edu/ml/datasets/iris</a:t>
            </a:r>
            <a:endParaRPr lang="en-US" altLang="ko-KR" sz="2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로 붓꽃 데이터 다운로드</a:t>
            </a:r>
            <a:endParaRPr lang="ko-KR" altLang="en-US" sz="2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 rotWithShape="1">
          <a:blip r:embed="rId3"/>
          <a:srcRect l="24010" t="36700" r="57090" b="33200"/>
          <a:stretch>
            <a:fillRect/>
          </a:stretch>
        </p:blipFill>
        <p:spPr>
          <a:xfrm>
            <a:off x="1313638" y="2852936"/>
            <a:ext cx="2664296" cy="2386765"/>
          </a:xfrm>
          <a:prstGeom prst="rect">
            <a:avLst/>
          </a:prstGeom>
        </p:spPr>
      </p:pic>
      <p:cxnSp>
        <p:nvCxnSpPr>
          <p:cNvPr id="290" name="직선 화살표 연결선 289"/>
          <p:cNvCxnSpPr>
            <a:endCxn id="291" idx="1"/>
          </p:cNvCxnSpPr>
          <p:nvPr/>
        </p:nvCxnSpPr>
        <p:spPr>
          <a:xfrm flipV="1">
            <a:off x="3977934" y="3465004"/>
            <a:ext cx="1188132" cy="52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91" name="직사각형 290"/>
          <p:cNvSpPr/>
          <p:nvPr/>
        </p:nvSpPr>
        <p:spPr>
          <a:xfrm>
            <a:off x="5166066" y="2816932"/>
            <a:ext cx="2412268" cy="12961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꽃받침길이, 꽃받침 폭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꽃잎 길이, 꽃잎 폭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(배열로 저장)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1260" t="15000" r="60630" b="61900"/>
          <a:stretch>
            <a:fillRect/>
          </a:stretch>
        </p:blipFill>
        <p:spPr>
          <a:xfrm>
            <a:off x="4274657" y="4266875"/>
            <a:ext cx="1890827" cy="1356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1260" t="50000" r="48820" b="45680"/>
          <a:stretch>
            <a:fillRect/>
          </a:stretch>
        </p:blipFill>
        <p:spPr>
          <a:xfrm>
            <a:off x="4281654" y="5981048"/>
            <a:ext cx="4017396" cy="3258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44208" y="4401108"/>
            <a:ext cx="1008112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측정값</a:t>
            </a:r>
            <a:endParaRPr lang="ko-KR" altLang="en-US" sz="13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24228" y="5193196"/>
            <a:ext cx="1440160" cy="46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품종 인덱스(정답)</a:t>
            </a:r>
            <a:endParaRPr lang="ko-KR" altLang="en-US" sz="12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165484" y="4635134"/>
            <a:ext cx="4587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14" name="직선 화살표 연결선 13"/>
          <p:cNvCxnSpPr/>
          <p:nvPr/>
        </p:nvCxnSpPr>
        <p:spPr>
          <a:xfrm>
            <a:off x="7344308" y="5553236"/>
            <a:ext cx="0" cy="4644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신경망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93" name="직사각형 292"/>
          <p:cNvSpPr/>
          <p:nvPr/>
        </p:nvSpPr>
        <p:spPr>
          <a:xfrm>
            <a:off x="1403648" y="1952836"/>
            <a:ext cx="1188132" cy="33843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입력층</a:t>
            </a:r>
          </a:p>
        </p:txBody>
      </p:sp>
      <p:cxnSp>
        <p:nvCxnSpPr>
          <p:cNvPr id="294" name="직선 화살표 연결선 293"/>
          <p:cNvCxnSpPr/>
          <p:nvPr/>
        </p:nvCxnSpPr>
        <p:spPr>
          <a:xfrm>
            <a:off x="539552" y="3861048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5" name="직선 화살표 연결선 294"/>
          <p:cNvCxnSpPr/>
          <p:nvPr/>
        </p:nvCxnSpPr>
        <p:spPr>
          <a:xfrm>
            <a:off x="539552" y="4365104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6" name="직선 화살표 연결선 295"/>
          <p:cNvCxnSpPr/>
          <p:nvPr/>
        </p:nvCxnSpPr>
        <p:spPr>
          <a:xfrm>
            <a:off x="539552" y="3392996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97" name="직선 화살표 연결선 296"/>
          <p:cNvCxnSpPr/>
          <p:nvPr/>
        </p:nvCxnSpPr>
        <p:spPr>
          <a:xfrm>
            <a:off x="539552" y="2924944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98" name="직사각형 297"/>
          <p:cNvSpPr/>
          <p:nvPr/>
        </p:nvSpPr>
        <p:spPr>
          <a:xfrm>
            <a:off x="3239852" y="1952836"/>
            <a:ext cx="1188132" cy="33843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은닉층</a:t>
            </a:r>
          </a:p>
        </p:txBody>
      </p:sp>
      <p:sp>
        <p:nvSpPr>
          <p:cNvPr id="299" name="직사각형 298"/>
          <p:cNvSpPr/>
          <p:nvPr/>
        </p:nvSpPr>
        <p:spPr>
          <a:xfrm>
            <a:off x="5076056" y="1952836"/>
            <a:ext cx="1188132" cy="33843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은닉층</a:t>
            </a:r>
          </a:p>
        </p:txBody>
      </p:sp>
      <p:sp>
        <p:nvSpPr>
          <p:cNvPr id="300" name="직사각형 299"/>
          <p:cNvSpPr/>
          <p:nvPr/>
        </p:nvSpPr>
        <p:spPr>
          <a:xfrm>
            <a:off x="6912260" y="1952835"/>
            <a:ext cx="1188132" cy="33843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</a:t>
            </a:r>
          </a:p>
        </p:txBody>
      </p:sp>
      <p:sp>
        <p:nvSpPr>
          <p:cNvPr id="301" name="화살표: 오른쪽 300"/>
          <p:cNvSpPr/>
          <p:nvPr/>
        </p:nvSpPr>
        <p:spPr>
          <a:xfrm>
            <a:off x="2592000" y="3247200"/>
            <a:ext cx="648000" cy="7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302" name="화살표: 오른쪽 301"/>
          <p:cNvSpPr/>
          <p:nvPr/>
        </p:nvSpPr>
        <p:spPr>
          <a:xfrm>
            <a:off x="4428056" y="3212976"/>
            <a:ext cx="648000" cy="7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303" name="화살표: 오른쪽 302"/>
          <p:cNvSpPr/>
          <p:nvPr/>
        </p:nvSpPr>
        <p:spPr>
          <a:xfrm>
            <a:off x="6264188" y="3213064"/>
            <a:ext cx="648000" cy="7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endParaRPr lang="ko-KR" sz="10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304" name="직선 화살표 연결선 303"/>
          <p:cNvCxnSpPr/>
          <p:nvPr/>
        </p:nvCxnSpPr>
        <p:spPr>
          <a:xfrm>
            <a:off x="8100392" y="4077072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305" name="직선 화살표 연결선 304"/>
          <p:cNvCxnSpPr/>
          <p:nvPr/>
        </p:nvCxnSpPr>
        <p:spPr>
          <a:xfrm>
            <a:off x="8100392" y="3609020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306" name="직선 화살표 연결선 305"/>
          <p:cNvCxnSpPr/>
          <p:nvPr/>
        </p:nvCxnSpPr>
        <p:spPr>
          <a:xfrm>
            <a:off x="8100392" y="3140968"/>
            <a:ext cx="8640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학습에 관련된 각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 dirty="0"/>
          </a:p>
          <a:p>
            <a:pPr lvl="1">
              <a:defRPr lang="ko-KR" altLang="en-US"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18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" name="직사각형 306"/>
          <p:cNvSpPr/>
          <p:nvPr/>
        </p:nvSpPr>
        <p:spPr>
          <a:xfrm>
            <a:off x="1223628" y="1484784"/>
            <a:ext cx="7056784" cy="3204356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은닉층의 활성화 함수 : </a:t>
            </a:r>
            <a:r>
              <a:rPr lang="en-US" altLang="ko-KR" sz="2500" b="1" i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ReLU</a:t>
            </a:r>
            <a:r>
              <a:rPr lang="en-US" altLang="ko-KR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함수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출력층의 활성화 함수 : </a:t>
            </a:r>
            <a:r>
              <a:rPr lang="ko-KR" altLang="en-US" sz="2500" b="1" i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소프트맥스</a:t>
            </a: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함수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손실 함수 : 교차 엔트로피 오차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최적화 알고리즘 : 확률적 경사 </a:t>
            </a:r>
            <a:r>
              <a:rPr lang="ko-KR" altLang="en-US" sz="2500" b="1" i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하강법</a:t>
            </a:r>
            <a:endParaRPr lang="ko-KR" altLang="en-US" sz="2500" b="1" i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배치 사이즈 :</a:t>
            </a:r>
            <a:r>
              <a:rPr lang="en-US" altLang="ko-KR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8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입력층의 </a:t>
            </a:r>
            <a:r>
              <a:rPr lang="ko-KR" altLang="en-US" sz="2500" b="1" i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뉴런수</a:t>
            </a: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: 4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은닉층의 </a:t>
            </a:r>
            <a:r>
              <a:rPr lang="ko-KR" altLang="en-US" sz="2500" b="1" i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뉴런수</a:t>
            </a: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: 25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출력층의 </a:t>
            </a:r>
            <a:r>
              <a:rPr lang="ko-KR" altLang="en-US" sz="2500" b="1" i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뉴런수</a:t>
            </a:r>
            <a:r>
              <a:rPr lang="ko-KR" altLang="en-US" sz="25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: 3</a:t>
            </a:r>
          </a:p>
        </p:txBody>
      </p:sp>
      <p:sp>
        <p:nvSpPr>
          <p:cNvPr id="308" name="직사각형 307"/>
          <p:cNvSpPr/>
          <p:nvPr/>
        </p:nvSpPr>
        <p:spPr>
          <a:xfrm>
            <a:off x="2951820" y="5157192"/>
            <a:ext cx="3780420" cy="720080"/>
          </a:xfrm>
          <a:prstGeom prst="rect">
            <a:avLst/>
          </a:prstGeom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6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sample </a:t>
            </a:r>
            <a:r>
              <a:rPr lang="ko-KR" altLang="en-US" sz="16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수 = </a:t>
            </a:r>
            <a:r>
              <a:rPr lang="en-US" altLang="ko-KR" sz="1600" b="1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75(150/2)</a:t>
            </a:r>
            <a:endParaRPr lang="ko-KR" altLang="en-US" sz="1600" b="1" i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1에포크당 수정 횟수 = 75/8=9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딥러닝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649139"/>
      </p:ext>
    </p:extLst>
  </p:cSld>
  <p:clrMapOvr>
    <a:masterClrMapping/>
  </p:clrMapOvr>
  <p:transition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</a:t>
            </a:fld>
            <a:endParaRPr lang="en-US" altLang="ko-KR"/>
          </a:p>
        </p:txBody>
      </p:sp>
      <p:sp>
        <p:nvSpPr>
          <p:cNvPr id="6" name="제목 5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7" name="내용 개체 틀 2"/>
          <p:cNvSpPr txBox="1"/>
          <p:nvPr/>
        </p:nvSpPr>
        <p:spPr>
          <a:xfrm>
            <a:off x="827584" y="1196752"/>
            <a:ext cx="7920880" cy="47525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/>
              <a:buChar char="u"/>
              <a:defRPr lang="ko-KR" altLang="en-US"/>
            </a:pPr>
            <a:r>
              <a:rPr lang="en-US" altLang="ko-KR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 1</a:t>
            </a:r>
            <a:r>
              <a:rPr lang="ko-KR" altLang="en-US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. 다층화에 따른 문제</a:t>
            </a:r>
            <a:endParaRPr lang="ko-KR" altLang="en-US" sz="2800" kern="0">
              <a:solidFill>
                <a:schemeClr val="tx2"/>
              </a:solidFill>
              <a:latin typeface="맑은 고딕"/>
              <a:ea typeface="맑은 고딕"/>
              <a:cs typeface="+mj-cs"/>
            </a:endParaRPr>
          </a:p>
          <a:p>
            <a:pPr>
              <a:lnSpc>
                <a:spcPct val="150000"/>
              </a:lnSpc>
              <a:buFont typeface="Wingdings"/>
              <a:buChar char="u"/>
              <a:defRPr lang="ko-KR" altLang="en-US"/>
            </a:pPr>
            <a:r>
              <a:rPr lang="ko-KR" altLang="en-US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 </a:t>
            </a:r>
            <a:r>
              <a:rPr lang="en-US" altLang="ko-KR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2</a:t>
            </a:r>
            <a:r>
              <a:rPr lang="ko-KR" altLang="en-US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. 문제해결방안</a:t>
            </a:r>
            <a:endParaRPr lang="ko-KR" altLang="en-US" sz="2800" kern="0">
              <a:solidFill>
                <a:schemeClr val="tx2"/>
              </a:solidFill>
              <a:latin typeface="맑은 고딕"/>
              <a:ea typeface="맑은 고딕"/>
              <a:cs typeface="+mj-cs"/>
            </a:endParaRPr>
          </a:p>
          <a:p>
            <a:pPr>
              <a:lnSpc>
                <a:spcPct val="150000"/>
              </a:lnSpc>
              <a:buFont typeface="Wingdings"/>
              <a:buChar char="u"/>
              <a:defRPr lang="ko-KR" altLang="en-US"/>
            </a:pPr>
            <a:r>
              <a:rPr lang="ko-KR" altLang="en-US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 </a:t>
            </a:r>
            <a:r>
              <a:rPr lang="en-US" altLang="ko-KR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3</a:t>
            </a:r>
            <a:r>
              <a:rPr lang="ko-KR" altLang="en-US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. 붓꽃 품종 분류</a:t>
            </a:r>
            <a:endParaRPr lang="ko-KR" altLang="en-US" sz="2800" kern="0">
              <a:solidFill>
                <a:schemeClr val="tx2"/>
              </a:solidFill>
              <a:latin typeface="맑은 고딕"/>
              <a:ea typeface="맑은 고딕"/>
              <a:cs typeface="+mj-cs"/>
            </a:endParaRPr>
          </a:p>
          <a:p>
            <a:pPr>
              <a:lnSpc>
                <a:spcPct val="150000"/>
              </a:lnSpc>
              <a:buFont typeface="Wingdings"/>
              <a:buChar char="u"/>
              <a:defRPr lang="ko-KR" altLang="en-US"/>
            </a:pPr>
            <a:r>
              <a:rPr lang="ko-KR" altLang="en-US" sz="2800" kern="0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 4. 딥러닝 구현</a:t>
            </a:r>
            <a:endParaRPr lang="ko-KR" altLang="en-US" sz="2800" kern="0">
              <a:solidFill>
                <a:schemeClr val="tx2"/>
              </a:solidFill>
              <a:latin typeface="맑은 고딕"/>
              <a:ea typeface="맑은 고딕"/>
              <a:cs typeface="+mj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딥러닝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 dirty="0"/>
          </a:p>
          <a:p>
            <a:pPr lvl="1">
              <a:defRPr lang="ko-KR" altLang="en-US"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20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7C990-B124-4E5C-91FE-E8FE9BD3741C}"/>
              </a:ext>
            </a:extLst>
          </p:cNvPr>
          <p:cNvSpPr/>
          <p:nvPr/>
        </p:nvSpPr>
        <p:spPr>
          <a:xfrm>
            <a:off x="1475656" y="1520788"/>
            <a:ext cx="6120680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1" lang="ko-KR" altLang="en-US" sz="32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데이터 입력과 </a:t>
            </a:r>
            <a:r>
              <a:rPr kumimoji="1" lang="ko-KR" altLang="en-US" sz="3200" b="1" i="0" u="none" strike="noStrike" cap="none" normalizeH="0" baseline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전처리</a:t>
            </a:r>
            <a:endParaRPr kumimoji="1" lang="en-US" altLang="ko-KR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kumimoji="1" lang="en-US" altLang="ko-KR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1" lang="ko-KR" altLang="en-US" sz="32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각 층의 구현</a:t>
            </a:r>
            <a:endParaRPr kumimoji="1" lang="en-US" altLang="ko-KR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kumimoji="1" lang="en-US" altLang="ko-KR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1" lang="ko-KR" altLang="en-US" sz="3200" b="1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신경망 구축</a:t>
            </a:r>
            <a:endParaRPr kumimoji="1" lang="en-US" altLang="ko-KR" sz="3200" b="1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kumimoji="1" lang="en-US" altLang="ko-KR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1" lang="ko-KR" altLang="en-US" sz="32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미니 배치법으로 학습</a:t>
            </a:r>
            <a:endParaRPr kumimoji="1" lang="en-US" altLang="ko-KR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kumimoji="1" lang="en-US" altLang="ko-KR" sz="3200" b="1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228600" marR="0" indent="-228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1" lang="ko-KR" altLang="en-US" sz="3200" b="1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정답률</a:t>
            </a:r>
            <a:r>
              <a:rPr kumimoji="1" lang="ko-KR" altLang="en-US" sz="3200" b="1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측정</a:t>
            </a:r>
            <a:endParaRPr kumimoji="1" lang="ko-KR" altLang="en-US" sz="32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44647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딥러닝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데이터 입력과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</a:p>
          <a:p>
            <a:pPr lvl="1">
              <a:defRPr lang="ko-KR" altLang="en-US"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21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F23290-6209-4445-A7AC-7B6F58718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7" t="21301" r="43790" b="62600"/>
          <a:stretch/>
        </p:blipFill>
        <p:spPr>
          <a:xfrm>
            <a:off x="927960" y="1524377"/>
            <a:ext cx="7299737" cy="2307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0177CA-AEF1-47D9-9118-2F1F600A6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8" t="36701" r="43803" b="57419"/>
          <a:stretch/>
        </p:blipFill>
        <p:spPr>
          <a:xfrm>
            <a:off x="922130" y="3965622"/>
            <a:ext cx="7299740" cy="842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4A6551-E5F9-4DB4-828D-E72C43747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8" t="43000" r="43762" b="51112"/>
          <a:stretch/>
        </p:blipFill>
        <p:spPr>
          <a:xfrm>
            <a:off x="924601" y="4919129"/>
            <a:ext cx="7299737" cy="8420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5715D0-2A8F-4226-A388-00F61358A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69" t="53500" r="56694" b="37581"/>
          <a:stretch/>
        </p:blipFill>
        <p:spPr>
          <a:xfrm>
            <a:off x="6876256" y="3954138"/>
            <a:ext cx="1760325" cy="8626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7BB4DA-7646-4B2C-AA72-2BF957B82C57}"/>
              </a:ext>
            </a:extLst>
          </p:cNvPr>
          <p:cNvSpPr/>
          <p:nvPr/>
        </p:nvSpPr>
        <p:spPr>
          <a:xfrm>
            <a:off x="6017913" y="5609632"/>
            <a:ext cx="2196244" cy="98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6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[1,0,0]-</a:t>
            </a:r>
            <a:r>
              <a:rPr kumimoji="1" lang="ko-KR" altLang="en-US" sz="1600" b="1" i="0" u="none" strike="noStrike" cap="none" normalizeH="0" baseline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세토사</a:t>
            </a:r>
            <a:endParaRPr kumimoji="1" lang="en-US" altLang="ko-KR" sz="16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marR="0" indent="0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600" b="1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[0,1,0]-</a:t>
            </a:r>
            <a:r>
              <a:rPr kumimoji="1" lang="ko-KR" altLang="en-US" sz="1600" b="1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버지컬러</a:t>
            </a:r>
            <a:endParaRPr kumimoji="1" lang="en-US" altLang="ko-KR" sz="1600" b="1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marR="0" indent="0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6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[0,0,1]-</a:t>
            </a:r>
            <a:r>
              <a:rPr kumimoji="1" lang="ko-KR" altLang="en-US" sz="1600" b="1" i="0" u="none" strike="noStrike" cap="none" normalizeH="0" baseline="0" dirty="0" err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버지니카</a:t>
            </a:r>
            <a:endParaRPr kumimoji="1" lang="ko-KR" altLang="en-US" sz="1600" b="1" i="0" u="none" strike="noStrike" cap="none" normalizeH="0" baseline="0" dirty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F4C982-348C-4D5C-AA82-9473066D1764}"/>
              </a:ext>
            </a:extLst>
          </p:cNvPr>
          <p:cNvSpPr/>
          <p:nvPr/>
        </p:nvSpPr>
        <p:spPr>
          <a:xfrm>
            <a:off x="2421795" y="5601084"/>
            <a:ext cx="2970692" cy="779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ko-KR" altLang="en-US" sz="11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출력층의 뉴런이 </a:t>
            </a:r>
            <a:r>
              <a:rPr kumimoji="1" lang="en-US" altLang="ko-KR" sz="11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3</a:t>
            </a:r>
            <a:r>
              <a:rPr kumimoji="1" lang="ko-KR" altLang="en-US" sz="11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개이므로 </a:t>
            </a:r>
            <a:r>
              <a:rPr kumimoji="1" lang="en-US" altLang="ko-KR" sz="11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n * 3 size</a:t>
            </a:r>
            <a:r>
              <a:rPr kumimoji="1" lang="ko-KR" altLang="en-US" sz="1100" b="1" i="0" u="none" strike="noStrike" cap="none" normalizeH="0" baseline="0" dirty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이다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7B5BB-76C0-41B2-B3A2-9476F2D2A7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75" t="28301" r="35039" b="24269"/>
          <a:stretch/>
        </p:blipFill>
        <p:spPr>
          <a:xfrm>
            <a:off x="1151620" y="2126075"/>
            <a:ext cx="6324471" cy="32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14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딥러닝 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데이터 입력과 전처리 </a:t>
            </a: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22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7560" t="49510" r="43460" b="37470"/>
          <a:stretch>
            <a:fillRect/>
          </a:stretch>
        </p:blipFill>
        <p:spPr>
          <a:xfrm>
            <a:off x="1381335" y="1628800"/>
            <a:ext cx="6272081" cy="158417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81012" y="2193657"/>
            <a:ext cx="4272726" cy="2484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슬라이싱을 통해서 훈련</a:t>
            </a:r>
            <a:r>
              <a:rPr lang="en-US" altLang="ko-KR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테스트 데이터를 선언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7160" t="58700" r="42140" b="21390"/>
          <a:stretch>
            <a:fillRect/>
          </a:stretch>
        </p:blipFill>
        <p:spPr>
          <a:xfrm>
            <a:off x="1388383" y="3699158"/>
            <a:ext cx="6265033" cy="228612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35637" y="4919677"/>
            <a:ext cx="4272726" cy="2484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4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신경망에 맞는 파라미터 값으로 설정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rcRect l="27490" t="21300" r="43870" b="73700"/>
          <a:stretch>
            <a:fillRect/>
          </a:stretch>
        </p:blipFill>
        <p:spPr>
          <a:xfrm>
            <a:off x="1403648" y="1628800"/>
            <a:ext cx="6228692" cy="61206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0" autoUpdate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딥러닝 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층의 구현</a:t>
            </a:r>
            <a:r>
              <a:rPr lang="en-US" altLang="ko-KR"/>
              <a:t>(class</a:t>
            </a:r>
            <a:r>
              <a:rPr lang="ko-KR" altLang="en-US"/>
              <a:t>를 통해서 구현</a:t>
            </a:r>
            <a:r>
              <a:rPr lang="en-US" altLang="ko-KR"/>
              <a:t>)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23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160" t="68200" r="42410" b="16400"/>
          <a:stretch>
            <a:fillRect/>
          </a:stretch>
        </p:blipFill>
        <p:spPr>
          <a:xfrm>
            <a:off x="1039536" y="1734532"/>
            <a:ext cx="6955677" cy="19802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81011" y="2695433"/>
            <a:ext cx="4272726" cy="2484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4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각층에 공통적으로 사용하는 함수를 </a:t>
            </a:r>
            <a:r>
              <a:rPr lang="en-US" altLang="ko-KR" sz="14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class</a:t>
            </a:r>
            <a:r>
              <a:rPr lang="ko-KR" altLang="en-US" sz="14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로 선언</a:t>
            </a:r>
            <a:endParaRPr lang="ko-KR" altLang="en-US" sz="14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-1" y="-1"/>
            <a:ext cx="12129713" cy="556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025" name="_x449889000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31840" y="4071942"/>
            <a:ext cx="2339602" cy="1872103"/>
          </a:xfrm>
          <a:prstGeom prst="rect">
            <a:avLst/>
          </a:prstGeom>
          <a:noFill/>
        </p:spPr>
      </p:pic>
      <p:sp>
        <p:nvSpPr>
          <p:cNvPr id="1026" name=""/>
          <p:cNvSpPr/>
          <p:nvPr/>
        </p:nvSpPr>
        <p:spPr>
          <a:xfrm>
            <a:off x="2843807" y="5805264"/>
            <a:ext cx="2808312" cy="61206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6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확률적 경사 하강법</a:t>
            </a:r>
            <a:endParaRPr lang="ko-KR" altLang="en-US" sz="16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딥러닝 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은닉층 구현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-1" y="-1"/>
            <a:ext cx="12129713" cy="556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7160" t="63300" r="40570" b="17100"/>
          <a:stretch>
            <a:fillRect/>
          </a:stretch>
        </p:blipFill>
        <p:spPr>
          <a:xfrm>
            <a:off x="1081527" y="1700808"/>
            <a:ext cx="6980946" cy="2385233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rcRect l="33070" t="34600" r="33460" b="28300"/>
          <a:stretch>
            <a:fillRect/>
          </a:stretch>
        </p:blipFill>
        <p:spPr>
          <a:xfrm>
            <a:off x="827583" y="4077072"/>
            <a:ext cx="3744416" cy="2334753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5724128" y="4149080"/>
            <a:ext cx="1836204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ReLU</a:t>
            </a: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함수 특징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4716455" y="4941332"/>
            <a:ext cx="3960000" cy="1476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5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sigmoid, tanh</a:t>
            </a:r>
            <a:r>
              <a:rPr lang="ko-KR" altLang="en-US" sz="15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 함수에 비해 학습이 빠르다</a:t>
            </a:r>
            <a:endParaRPr lang="ko-KR" altLang="en-US" sz="15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en-US" altLang="ko-KR" sz="15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u&lt;0</a:t>
            </a:r>
            <a:r>
              <a:rPr lang="ko-KR" altLang="en-US" sz="15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인 구간에서 뉴런이 죽는다</a:t>
            </a:r>
            <a:endParaRPr lang="ko-KR" altLang="en-US" sz="1500" b="1" i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딥러닝 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출력층 구현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0"/>
          </a:bodyPr>
          <a:lstStyle/>
          <a:p>
            <a:pPr>
              <a:lnSpc>
                <a:spcPct val="90000"/>
              </a:lnSpc>
              <a:defRPr lang="ko-KR"/>
            </a:pPr>
            <a:fld id="{BE0D0235-28D0-413C-9640-A822541E3BF5}" type="slidenum">
              <a:rPr lang="en-US" altLang="ko-KR"/>
              <a:pPr>
                <a:lnSpc>
                  <a:spcPct val="90000"/>
                </a:lnSpc>
                <a:defRPr lang="ko-KR"/>
              </a:pPr>
              <a:t>25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-1" y="-1"/>
            <a:ext cx="12129713" cy="556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8320" t="66700" r="41160" b="17470"/>
          <a:stretch>
            <a:fillRect/>
          </a:stretch>
        </p:blipFill>
        <p:spPr>
          <a:xfrm>
            <a:off x="1081440" y="1700808"/>
            <a:ext cx="6981120" cy="203616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3599672" y="4005064"/>
            <a:ext cx="2340260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7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소프트맥스함수 특징</a:t>
            </a:r>
            <a:endParaRPr lang="ko-KR" altLang="en-US" sz="1700" b="1" i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2808244" y="4401272"/>
            <a:ext cx="3960000" cy="1476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결과물의 수치의 합이 항상 1이다</a:t>
            </a:r>
            <a:endParaRPr lang="ko-KR" altLang="en-US" sz="1500" b="1" i="0">
              <a:solidFill>
                <a:schemeClr val="tx2"/>
              </a:solidFill>
              <a:latin typeface="맑은 고딕"/>
              <a:ea typeface="맑은 고딕"/>
              <a:cs typeface="Arial"/>
            </a:endParaRP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defRPr>
            </a:pPr>
            <a:r>
              <a:rPr lang="ko-KR" altLang="en-US" sz="15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확률적 </a:t>
            </a:r>
            <a:r>
              <a:rPr lang="en-US" altLang="ko-KR" sz="15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classification</a:t>
            </a:r>
            <a:r>
              <a:rPr lang="ko-KR" altLang="en-US" sz="1500" b="1" i="0">
                <a:solidFill>
                  <a:schemeClr val="tx2"/>
                </a:solidFill>
                <a:latin typeface="맑은 고딕"/>
                <a:ea typeface="맑은 고딕"/>
                <a:cs typeface="Arial"/>
              </a:rPr>
              <a:t>에 용이</a:t>
            </a:r>
            <a:endParaRPr lang="ko-KR" altLang="en-US" sz="1500" b="1" i="0">
              <a:solidFill>
                <a:schemeClr val="tx2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27560" t="21260" r="42000" b="76600"/>
          <a:stretch>
            <a:fillRect/>
          </a:stretch>
        </p:blipFill>
        <p:spPr>
          <a:xfrm>
            <a:off x="1079612" y="1448780"/>
            <a:ext cx="6948772" cy="27481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rcRect l="56690" t="37400" r="35430" b="58400"/>
          <a:stretch>
            <a:fillRect/>
          </a:stretch>
        </p:blipFill>
        <p:spPr>
          <a:xfrm>
            <a:off x="7344308" y="1484784"/>
            <a:ext cx="720080" cy="28803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다층화에 따른 문제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3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다층화에 따른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4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2069722" y="1952836"/>
            <a:ext cx="5004556" cy="3852428"/>
            <a:chOff x="2069722" y="2240868"/>
            <a:chExt cx="5004556" cy="3852428"/>
          </a:xfrm>
        </p:grpSpPr>
        <p:sp>
          <p:nvSpPr>
            <p:cNvPr id="89" name="직사각형 88"/>
            <p:cNvSpPr/>
            <p:nvPr/>
          </p:nvSpPr>
          <p:spPr>
            <a:xfrm>
              <a:off x="2069722" y="2240868"/>
              <a:ext cx="5004556" cy="8280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32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국소 최적해 함정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069722" y="3789040"/>
              <a:ext cx="5004556" cy="8280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32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과적합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069722" y="5265204"/>
              <a:ext cx="5004556" cy="8280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000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3200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장기간의 학습 시간	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국소 최적해 함정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5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27584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전역 최적해로 가지 못하고 국소 최적해에 빠지는 문제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813242-A612-4D23-B42A-A93E41FD4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07443" y="11356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81336568">
            <a:extLst>
              <a:ext uri="{FF2B5EF4-FFF2-40B4-BE49-F238E27FC236}">
                <a16:creationId xmlns:a16="http://schemas.microsoft.com/office/drawing/2014/main" id="{04A87A00-5713-4C4B-B7EE-15EFCDAC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56" y="3537013"/>
            <a:ext cx="4103688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과적합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6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27584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훈련 데이터에만 과하게 학습되어  새로운 데이터를 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처리하지 못하는 문제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rcRect l="23230" t="47200" r="41340" b="24800"/>
          <a:stretch>
            <a:fillRect/>
          </a:stretch>
        </p:blipFill>
        <p:spPr>
          <a:xfrm>
            <a:off x="3995936" y="3429000"/>
            <a:ext cx="4932548" cy="219224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/>
          <a:srcRect l="27950" t="52800" r="53540" b="20600"/>
          <a:stretch>
            <a:fillRect/>
          </a:stretch>
        </p:blipFill>
        <p:spPr>
          <a:xfrm>
            <a:off x="935596" y="3609020"/>
            <a:ext cx="2520280" cy="2037673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1116000" y="5698800"/>
            <a:ext cx="1836000" cy="396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fontScale="99800"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173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191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과적합이 발생하지 않음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580316" y="5661248"/>
            <a:ext cx="1836000" cy="396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13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과적합이 발생함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장기간의 학습 시간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buNone/>
              <a:defRPr lang="ko-KR" altLang="en-US"/>
            </a:pPr>
            <a:endParaRPr lang="ko-KR" altLang="en-US"/>
          </a:p>
          <a:p>
            <a:pPr lvl="1">
              <a:defRPr lang="ko-KR" altLang="en-US"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7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" name="내용 개체 틀 2"/>
          <p:cNvSpPr>
            <a:spLocks noGrp="1"/>
          </p:cNvSpPr>
          <p:nvPr/>
        </p:nvSpPr>
        <p:spPr>
          <a:xfrm>
            <a:off x="366682" y="1152508"/>
            <a:ext cx="8606190" cy="54292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/>
          <a:p>
            <a:pPr marL="342900" lvl="0" indent="-342900" algn="l" eaLnBrk="1" latinLnBrk="1" hangingPunct="1">
              <a:spcBef>
                <a:spcPct val="20000"/>
              </a:spcBef>
              <a:spcAft>
                <a:spcPct val="0"/>
              </a:spcAft>
              <a:buSzPct val="100000"/>
              <a:buFont typeface="맑은 고딕"/>
              <a:buChar char="■"/>
              <a:defRPr lang="ko-KR" altLang="en-US"/>
            </a:pPr>
            <a:endParaRPr lang="ko-KR" altLang="en-US" sz="2000" b="1" i="0" kern="1200" spc="5">
              <a:solidFill>
                <a:srgbClr val="0000FF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63588" y="2132856"/>
            <a:ext cx="7704856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편향 / 가중치의 값이 너무 많아 장기간의 시간이 걸리는 문제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2555776" y="4365104"/>
            <a:ext cx="4320480" cy="1188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en-US" altLang="ko-KR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CPU, GPU</a:t>
            </a: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의 성능 향상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알고리즘의 발전</a:t>
            </a:r>
          </a:p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신경망 간소화</a:t>
            </a:r>
          </a:p>
        </p:txBody>
      </p:sp>
      <p:cxnSp>
        <p:nvCxnSpPr>
          <p:cNvPr id="93" name="직선 화살표 연결선 92"/>
          <p:cNvCxnSpPr>
            <a:stCxn id="82" idx="2"/>
            <a:endCxn id="92" idx="0"/>
          </p:cNvCxnSpPr>
          <p:nvPr/>
        </p:nvCxnSpPr>
        <p:spPr>
          <a:xfrm rot="16200000" flipH="1">
            <a:off x="4193958" y="3843046"/>
            <a:ext cx="104411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>
          <a:xfrm>
            <a:off x="4067944" y="3537012"/>
            <a:ext cx="2700300" cy="684076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spcAft>
                <a:spcPct val="0"/>
              </a:spcAft>
              <a:buClrTx/>
              <a:buNone/>
              <a:defRPr lang="ko-KR" sz="1000" b="1" i="0">
                <a:solidFill>
                  <a:schemeClr val="tx1"/>
                </a:solidFill>
                <a:latin typeface="나눔손글씨 붓"/>
                <a:ea typeface="나눔손글씨 붓"/>
              </a:defRPr>
            </a:pPr>
            <a:r>
              <a:rPr lang="ko-KR" altLang="en-US" sz="2100" b="1" i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해결방안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 해결 방안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fld id="{0773E7B7-9464-4F47-A6B8-52C2F2DAF3C7}" type="slidenum">
              <a:rPr lang="en-US" altLang="ko-KR"/>
              <a:pPr>
                <a:defRPr lang="ko-KR"/>
              </a:pPr>
              <a:t>8</a:t>
            </a:fld>
            <a:endParaRPr lang="en-US" altLang="ko-KR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 해결 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1000108"/>
            <a:ext cx="8606190" cy="54292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개요 </a:t>
            </a:r>
          </a:p>
          <a:p>
            <a:pPr lvl="1">
              <a:defRPr lang="ko-KR" altLang="en-US"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8330" lnSpcReduction="10000"/>
          </a:bodyPr>
          <a:lstStyle/>
          <a:p>
            <a:pPr>
              <a:defRPr lang="ko-KR"/>
            </a:pPr>
            <a:fld id="{BE0D0235-28D0-413C-9640-A822541E3BF5}" type="slidenum">
              <a:rPr lang="en-US" altLang="ko-KR"/>
              <a:pPr>
                <a:defRPr lang="ko-KR"/>
              </a:pPr>
              <a:t>9</a:t>
            </a:fld>
            <a:endParaRPr lang="en-US" altLang="ko-KR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60" name="그룹 259"/>
          <p:cNvGrpSpPr/>
          <p:nvPr/>
        </p:nvGrpSpPr>
        <p:grpSpPr>
          <a:xfrm>
            <a:off x="1979712" y="2024844"/>
            <a:ext cx="5184576" cy="4104456"/>
            <a:chOff x="1979712" y="2204864"/>
            <a:chExt cx="5184576" cy="4104456"/>
          </a:xfrm>
        </p:grpSpPr>
        <p:sp>
          <p:nvSpPr>
            <p:cNvPr id="254" name="직사각형 253"/>
            <p:cNvSpPr/>
            <p:nvPr/>
          </p:nvSpPr>
          <p:spPr>
            <a:xfrm>
              <a:off x="1979712" y="2204864"/>
              <a:ext cx="5184576" cy="46805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97710" lnSpcReduction="1000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228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549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하이퍼 파라미터 최적화</a:t>
              </a:r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979712" y="4437164"/>
              <a:ext cx="5184576" cy="468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97710" lnSpcReduction="1000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228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549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조기 종료</a:t>
              </a: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979712" y="3717032"/>
              <a:ext cx="5184576" cy="468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97710" lnSpcReduction="1000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228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549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가중치와 편향 초깃값</a:t>
              </a:r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979712" y="2961000"/>
              <a:ext cx="5184576" cy="468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97710" lnSpcReduction="1000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228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549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규제화</a:t>
              </a: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979712" y="5841320"/>
              <a:ext cx="5184576" cy="468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97710" lnSpcReduction="1000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228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549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드롭아웃</a:t>
              </a: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979712" y="5157192"/>
              <a:ext cx="5184576" cy="4680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 anchorCtr="0">
              <a:normAutofit fontScale="97710" lnSpcReduction="10000"/>
            </a:bodyPr>
            <a:lstStyle/>
            <a:p>
              <a:pPr marL="0" indent="0" algn="ctr" defTabSz="914400" eaLnBrk="1" latinLnBrk="1" hangingPunct="1"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sz="1228" b="1" i="0">
                  <a:solidFill>
                    <a:schemeClr val="tx1"/>
                  </a:solidFill>
                  <a:latin typeface="나눔손글씨 붓"/>
                  <a:ea typeface="나눔손글씨 붓"/>
                </a:defRPr>
              </a:pPr>
              <a:r>
                <a:rPr lang="ko-KR" altLang="en-US" sz="2549" b="1" i="0">
                  <a:solidFill>
                    <a:schemeClr val="tx1"/>
                  </a:solidFill>
                  <a:latin typeface="맑은 고딕"/>
                  <a:ea typeface="맑은 고딕"/>
                  <a:cs typeface="Arial"/>
                </a:rPr>
                <a:t>데이터 확장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함초롬바탕"/>
        <a:ea typeface="함초롬바탕"/>
        <a:cs typeface=""/>
      </a:majorFont>
      <a:minorFont>
        <a:latin typeface="함초롬바탕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spcBef>
            <a:spcPct val="0"/>
          </a:spcBef>
          <a:spcAft>
            <a:spcPct val="0"/>
          </a:spcAft>
          <a:buClrTx/>
          <a:buNone/>
          <a:defRPr kumimoji="1" sz="1000" b="1" i="0" u="none" strike="noStrike" cap="none" normalizeH="0" baseline="0" dirty="0" smtClean="0">
            <a:solidFill>
              <a:schemeClr val="tx1"/>
            </a:solidFill>
            <a:latin typeface="맑은 고딕"/>
            <a:ea typeface="맑은 고딕"/>
            <a:cs typeface="Arial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428</ep:Words>
  <ep:PresentationFormat>화면 슬라이드 쇼(4:3)</ep:PresentationFormat>
  <ep:Paragraphs>133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2_기본 디자인</vt:lpstr>
      <vt:lpstr>딥러닝 구현</vt:lpstr>
      <vt:lpstr>목차</vt:lpstr>
      <vt:lpstr>딥러닝 구현</vt:lpstr>
      <vt:lpstr>딥러닝 구현</vt:lpstr>
      <vt:lpstr>딥러닝 구현</vt:lpstr>
      <vt:lpstr>딥러닝 구현</vt:lpstr>
      <vt:lpstr>딥러닝 구현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드롭 아웃</vt:lpstr>
      <vt:lpstr>슬라이드 15</vt:lpstr>
      <vt:lpstr>붓꽃 품종 분류</vt:lpstr>
      <vt:lpstr>슬라이드 17</vt:lpstr>
      <vt:lpstr>슬라이드 18</vt:lpstr>
      <vt:lpstr>슬라이드 19</vt:lpstr>
      <vt:lpstr>슬라이드 20</vt:lpstr>
      <vt:lpstr>슬라이드 21</vt:lpstr>
      <vt:lpstr>딥러닝 구현</vt:lpstr>
      <vt:lpstr>딥러닝 구현</vt:lpstr>
      <vt:lpstr>딥러닝 구현</vt:lpstr>
      <vt:lpstr>딥러닝 구현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2011-12-16T10:10:59.000</dcterms:created>
  <dc:creator>Windows 사용자</dc:creator>
  <cp:lastModifiedBy>ROOT181018</cp:lastModifiedBy>
  <dcterms:modified xsi:type="dcterms:W3CDTF">2020-08-07T06:42:50.796</dcterms:modified>
  <cp:revision>1925</cp:revision>
  <dc:title>슬라이드 1</dc:title>
</cp:coreProperties>
</file>